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7" r:id="rId15"/>
    <p:sldId id="271" r:id="rId16"/>
    <p:sldId id="269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92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58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70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70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541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15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384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80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70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41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44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2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04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6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86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1118F1-20E5-4035-A3F7-D6FA9FFE296A}" type="datetimeFigureOut">
              <a:rPr lang="es-ES" smtClean="0"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BB2FDC-14EF-4C42-ABD7-D015D35D3B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31453" y="5394622"/>
            <a:ext cx="910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Proyecto Educación Virtual</a:t>
            </a:r>
            <a:endParaRPr lang="es-ES" sz="54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04521" y="5430112"/>
            <a:ext cx="910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Proyecto Educación Virtual</a:t>
            </a:r>
            <a:endParaRPr lang="es-E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18683" y="6177426"/>
            <a:ext cx="5622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i="1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anose="020B0402020202020204" pitchFamily="34" charset="0"/>
              </a:rPr>
              <a:t>Para jóvenes y adultos. Decreto 3011</a:t>
            </a:r>
            <a:endParaRPr lang="es-ES" sz="2400" b="1" i="1" dirty="0">
              <a:ln w="12700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anose="020B04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718" t="15426" r="7499" b="18304"/>
          <a:stretch/>
        </p:blipFill>
        <p:spPr>
          <a:xfrm>
            <a:off x="464457" y="546851"/>
            <a:ext cx="11161486" cy="48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riángulo isósceles">
            <a:hlinkClick r:id="rId3" action="ppaction://hlinksldjump"/>
          </p:cNvPr>
          <p:cNvSpPr/>
          <p:nvPr/>
        </p:nvSpPr>
        <p:spPr>
          <a:xfrm>
            <a:off x="3042072" y="840851"/>
            <a:ext cx="5904656" cy="5593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5 Rectángulo"/>
          <p:cNvSpPr/>
          <p:nvPr/>
        </p:nvSpPr>
        <p:spPr>
          <a:xfrm>
            <a:off x="4354904" y="72570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COMPETENCIAS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BÁSICAS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1601912" y="5522026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COMPETENCIAS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CIUDADANAS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7145168" y="5522026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COMPETENCIAS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LABORALES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4530288" y="2608627"/>
            <a:ext cx="3007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AvantGarde Bk BT" pitchFamily="34" charset="0"/>
              </a:rPr>
              <a:t>Intelectuales</a:t>
            </a:r>
          </a:p>
          <a:p>
            <a:pPr algn="ctr"/>
            <a:r>
              <a:rPr lang="es-ES" sz="2800" dirty="0" smtClean="0">
                <a:latin typeface="AvantGarde Bk BT" pitchFamily="34" charset="0"/>
              </a:rPr>
              <a:t>Personales</a:t>
            </a:r>
          </a:p>
          <a:p>
            <a:pPr algn="ctr"/>
            <a:r>
              <a:rPr lang="es-ES" sz="2800" dirty="0" smtClean="0">
                <a:latin typeface="AvantGarde Bk BT" pitchFamily="34" charset="0"/>
              </a:rPr>
              <a:t>Interpersonales</a:t>
            </a:r>
          </a:p>
          <a:p>
            <a:pPr algn="ctr"/>
            <a:r>
              <a:rPr lang="es-ES" sz="2800" dirty="0" smtClean="0">
                <a:latin typeface="AvantGarde Bk BT" pitchFamily="34" charset="0"/>
              </a:rPr>
              <a:t>Organizacionales</a:t>
            </a:r>
          </a:p>
          <a:p>
            <a:pPr algn="ctr"/>
            <a:r>
              <a:rPr lang="es-ES" sz="2800" dirty="0" smtClean="0">
                <a:latin typeface="AvantGarde Bk BT" pitchFamily="34" charset="0"/>
              </a:rPr>
              <a:t>Tecnológicas</a:t>
            </a:r>
          </a:p>
          <a:p>
            <a:pPr algn="ctr"/>
            <a:r>
              <a:rPr lang="es-ES" sz="2800" dirty="0" smtClean="0">
                <a:latin typeface="AvantGarde Bk BT" pitchFamily="34" charset="0"/>
              </a:rPr>
              <a:t>Empresariales</a:t>
            </a:r>
            <a:endParaRPr lang="es-ES" sz="2800" dirty="0"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3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75" y="52272"/>
            <a:ext cx="7429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59" y="885189"/>
            <a:ext cx="72009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91" y="2380911"/>
            <a:ext cx="7572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50" y="3272957"/>
            <a:ext cx="7743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00" y="4115751"/>
            <a:ext cx="7419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2834" y="3718615"/>
            <a:ext cx="5932170" cy="34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3431" y="298219"/>
            <a:ext cx="860590" cy="3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69" y="5461410"/>
            <a:ext cx="74771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 rot="16200000">
            <a:off x="-710776" y="3831071"/>
            <a:ext cx="4899262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_tradnl" sz="4800" noProof="1" smtClean="0">
                <a:solidFill>
                  <a:srgbClr val="444D26"/>
                </a:solidFill>
                <a:latin typeface="Tw Cen MT"/>
              </a:rPr>
              <a:t>Hilos Conductores</a:t>
            </a:r>
            <a:endParaRPr lang="es-ES_tradnl" sz="4800" noProof="1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0217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629"/>
            <a:ext cx="8350417" cy="46906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5064" y="1491064"/>
            <a:ext cx="6873072" cy="3860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570" y="-7255"/>
            <a:ext cx="7808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Pruebas por</a:t>
            </a:r>
          </a:p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Competencias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910" y="72574"/>
            <a:ext cx="7808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Pruebas por</a:t>
            </a:r>
          </a:p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Competencias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860" y="-79829"/>
            <a:ext cx="78086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Resultados Finales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pic>
        <p:nvPicPr>
          <p:cNvPr id="2" name="Picture 8" descr="http://4.bp.blogspot.com/-pjcMkPcec8E/UHBLz2xRd4I/AAAAAAAAAVg/sGl5oTjfP24/s640/VALLA+EXPOo+F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5" y="2539119"/>
            <a:ext cx="11269713" cy="41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03200" y="0"/>
            <a:ext cx="78086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Resultados Finales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5542" y="1028167"/>
            <a:ext cx="1015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32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Día Interdisciplinario.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32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Muestra Empresarial.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32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Feria empresarial.</a:t>
            </a:r>
            <a:endParaRPr lang="es-ES" sz="3200" dirty="0">
              <a:ln w="12700" cmpd="sng">
                <a:solidFill>
                  <a:schemeClr val="tx1"/>
                </a:solidFill>
                <a:prstDash val="solid"/>
              </a:ln>
              <a:latin typeface="AvantGarde Bk BT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9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32357" y="3794364"/>
            <a:ext cx="89307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Formación Virtual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95535" y="3881451"/>
            <a:ext cx="88981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Formación Virtual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62396" y="1303938"/>
            <a:ext cx="7228115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El perfil del estudiante virtual de nuestra jornada se basa en la flexibilidad de la que habla el decreto 3011, dando la posibilidad de acogerse a esta modalidad siempre y cuando: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Presente carta de solicitud a su director de grupo y al consejo de maestros de la jornada.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Adjunte certificación laboral acreditada para tal fin.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Se comprometa con su educación de manera autónoma y con el apoyo, ayuda y orientación de los maestros de la jornada.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Manifieste interés continuo y presente sus actividades a tiempo y solicite asesoría o “Tutorías” (Lunes de 6:30 a 8:00 pm).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Que genere una disciplina constante del uso de las </a:t>
            </a:r>
            <a:r>
              <a:rPr lang="es-ES" sz="2000" dirty="0" err="1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TIC’s</a:t>
            </a: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 o herramientas tecnológicas para cumplir con una de sus metas, “ser bachiller” del Colegio Sierra Morena, mostrando sentido de pertenencia.</a:t>
            </a:r>
            <a:endParaRPr lang="es-ES" sz="2000" dirty="0">
              <a:ln w="12700" cmpd="sng">
                <a:solidFill>
                  <a:schemeClr val="tx1"/>
                </a:solidFill>
                <a:prstDash val="solid"/>
              </a:ln>
              <a:latin typeface="AvantGarde Bk BT" panose="020B04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82528" y="101605"/>
            <a:ext cx="10628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¿Quiénes pueden hacerlo?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3019" y="195945"/>
            <a:ext cx="107045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¿Quiénes pueden hacerlo?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7760" y="2500361"/>
            <a:ext cx="5459719" cy="306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0192" y="2296191"/>
            <a:ext cx="5842000" cy="32816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31770" y="1274910"/>
            <a:ext cx="72281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Planeación, preparación y montaje de actividades en la página web de la jornada Fin de Semana. </a:t>
            </a:r>
            <a:endParaRPr lang="es-ES" sz="3200" dirty="0">
              <a:ln w="12700" cmpd="sng">
                <a:solidFill>
                  <a:schemeClr val="tx1"/>
                </a:solidFill>
                <a:prstDash val="solid"/>
              </a:ln>
              <a:latin typeface="AvantGarde Bk BT" panose="020B04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10740" y="3459308"/>
            <a:ext cx="722811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Socialización de temas a través de: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Videos.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Juegos.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Guías.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Talleres.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Links.</a:t>
            </a:r>
            <a:endParaRPr lang="es-ES" sz="2800" dirty="0">
              <a:ln w="12700" cmpd="sng">
                <a:solidFill>
                  <a:schemeClr val="tx1"/>
                </a:solidFill>
                <a:prstDash val="solid"/>
              </a:ln>
              <a:latin typeface="AvantGarde Bk BT" panose="020B04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77500" y="-87087"/>
            <a:ext cx="89307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¿Cómo funciona?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82622" y="0"/>
            <a:ext cx="88981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¿Cómo funciona?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62396" y="1303938"/>
            <a:ext cx="811349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El estudiante ingresa a la página web:</a:t>
            </a:r>
          </a:p>
          <a:p>
            <a:pPr algn="just"/>
            <a:endParaRPr lang="es-ES" sz="2000" dirty="0">
              <a:ln w="12700" cmpd="sng">
                <a:solidFill>
                  <a:schemeClr val="tx1"/>
                </a:solidFill>
                <a:prstDash val="solid"/>
              </a:ln>
              <a:latin typeface="AvantGarde Bk BT" panose="020B0402020202020204" pitchFamily="34" charset="0"/>
            </a:endParaRPr>
          </a:p>
          <a:p>
            <a:pPr algn="just"/>
            <a:endParaRPr lang="es-ES" sz="2000" dirty="0" smtClean="0">
              <a:ln w="12700" cmpd="sng">
                <a:solidFill>
                  <a:schemeClr val="tx1"/>
                </a:solidFill>
                <a:prstDash val="solid"/>
              </a:ln>
              <a:latin typeface="AvantGarde Bk BT" panose="020B04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Genera una actividad de búsqueda de horarios y demás detalles que necesita para ingresar en cada asignatura.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Descarga las actividades, talleres, videos u otros, con el fin de desarrollar y devolver al e-mail de cada maestro según se indica en cada pestaña (asignatura) que contiene la página web.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Recibe de la misma manera (a vuelta de correo) las observaciones y retroalimentación del maestro con el fin de avanzar o reforzar el tema tratado.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En caso de haber dudas se genera una cita a tutorías para que el maestro indique la corrección o explicación debida a cada tema.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AvantGarde Bk BT" panose="020B0402020202020204" pitchFamily="34" charset="0"/>
              </a:rPr>
              <a:t>El estudiante avanza de acuerdo con las notificaciones de maestros y finaliza su ciclo virtual cuando alcance los desempeños propuestos en nuestro Plan de Estudios.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82528" y="101605"/>
            <a:ext cx="10628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¿Qué hace el estudiante?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3019" y="195945"/>
            <a:ext cx="104221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¿Qué hace el estudiante?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7760" y="2500361"/>
            <a:ext cx="5459719" cy="306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3428184" y="1533812"/>
            <a:ext cx="89234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Berlin Sans FB" panose="020E0602020502020306" pitchFamily="34" charset="0"/>
              </a:rPr>
              <a:t>www.sierramorenafindesemana.jimdo.com</a:t>
            </a:r>
            <a:endParaRPr lang="es-ES" sz="480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9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02657"/>
            <a:ext cx="4818743" cy="271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>
            <a:off x="403852" y="-94340"/>
            <a:ext cx="31905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Visite: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9673" y="0"/>
            <a:ext cx="31285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Visite: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43940" y="1107996"/>
            <a:ext cx="8923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erlin Sans FB" panose="020E0602020502020306" pitchFamily="34" charset="0"/>
              </a:rPr>
              <a:t>www.sierramorenafindesemana.jimdo.com</a:t>
            </a:r>
          </a:p>
          <a:p>
            <a:pPr algn="ctr"/>
            <a:r>
              <a:rPr lang="es-E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erlin Sans FB" panose="020E0602020502020306" pitchFamily="34" charset="0"/>
              </a:rPr>
              <a:t>http://colsmfindesemana.blogspot.com/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7314"/>
            <a:ext cx="4654248" cy="349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9" y="4557486"/>
            <a:ext cx="4089803" cy="230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68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" y="1"/>
            <a:ext cx="5435495" cy="689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59787" y="2763849"/>
            <a:ext cx="893072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¡Gracias!</a:t>
            </a:r>
            <a:endParaRPr lang="es-ES" sz="115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35876" y="2911449"/>
            <a:ext cx="88981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¡Gracias!</a:t>
            </a:r>
            <a:endParaRPr lang="es-ES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5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32357" y="3794364"/>
            <a:ext cx="89307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tx1"/>
                  </a:solidFill>
                  <a:prstDash val="solid"/>
                </a:ln>
                <a:latin typeface="Berlin Sans FB" panose="020E0602020502020306" pitchFamily="34" charset="0"/>
              </a:rPr>
              <a:t>Estructura de nuestro Plan de Estudios</a:t>
            </a:r>
            <a:endParaRPr lang="es-ES" sz="6600" b="1" dirty="0">
              <a:ln w="12700" cmpd="sng">
                <a:solidFill>
                  <a:schemeClr val="tx1"/>
                </a:solidFill>
                <a:prstDash val="solid"/>
              </a:ln>
              <a:latin typeface="Berlin Sans FB" panose="020E06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95535" y="3881451"/>
            <a:ext cx="88981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Estructura de nuestro Plan de Estudios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2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 Rectángulo"/>
          <p:cNvSpPr/>
          <p:nvPr/>
        </p:nvSpPr>
        <p:spPr>
          <a:xfrm>
            <a:off x="2622275" y="1429060"/>
            <a:ext cx="6783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FORMACIÓN TÉCNICA</a:t>
            </a:r>
          </a:p>
          <a:p>
            <a:pPr algn="ctr"/>
            <a:r>
              <a:rPr lang="es-ES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PARA EL TRABAJO</a:t>
            </a:r>
            <a:endParaRPr lang="es-ES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1637659" y="3855265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COMPETENCIAS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BÁSICAS</a:t>
            </a:r>
            <a:endParaRPr lang="es-ES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6822235" y="3855264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COMPETENCIAS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CIUDADANAS</a:t>
            </a:r>
            <a:endParaRPr lang="es-ES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4357108" y="5367433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6" action="ppaction://hlinksldjump"/>
              </a:rPr>
              <a:t>COMPETENCIAS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6" action="ppaction://hlinksldjump"/>
              </a:rPr>
              <a:t>LABORALES</a:t>
            </a:r>
            <a:endParaRPr lang="es-ES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9 Conector angular"/>
          <p:cNvCxnSpPr>
            <a:stCxn id="3" idx="2"/>
            <a:endCxn id="5" idx="0"/>
          </p:cNvCxnSpPr>
          <p:nvPr/>
        </p:nvCxnSpPr>
        <p:spPr>
          <a:xfrm rot="16200000" flipH="1">
            <a:off x="6910597" y="2286762"/>
            <a:ext cx="671878" cy="24651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0 Conector angular"/>
          <p:cNvCxnSpPr>
            <a:stCxn id="3" idx="2"/>
            <a:endCxn id="4" idx="0"/>
          </p:cNvCxnSpPr>
          <p:nvPr/>
        </p:nvCxnSpPr>
        <p:spPr>
          <a:xfrm rot="5400000">
            <a:off x="4318309" y="2159600"/>
            <a:ext cx="671879" cy="27194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1 Conector recto"/>
          <p:cNvCxnSpPr>
            <a:stCxn id="3" idx="2"/>
            <a:endCxn id="6" idx="0"/>
          </p:cNvCxnSpPr>
          <p:nvPr/>
        </p:nvCxnSpPr>
        <p:spPr>
          <a:xfrm flipH="1">
            <a:off x="6013972" y="3183386"/>
            <a:ext cx="1" cy="218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734098" y="330329"/>
            <a:ext cx="6978323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S_tradnl" sz="4400" noProof="1" smtClean="0">
                <a:solidFill>
                  <a:srgbClr val="444D26"/>
                </a:solidFill>
                <a:latin typeface="Tw Cen MT"/>
              </a:rPr>
              <a:t>Estructura del Proyecto</a:t>
            </a:r>
            <a:endParaRPr lang="es-ES_tradnl" sz="4400" noProof="1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132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 Rectángulo"/>
          <p:cNvSpPr/>
          <p:nvPr/>
        </p:nvSpPr>
        <p:spPr>
          <a:xfrm>
            <a:off x="1903165" y="246133"/>
            <a:ext cx="762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COMPETENCIAS BÁSICAS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1995916" y="1538209"/>
            <a:ext cx="4325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vantGarde Bk BT" pitchFamily="34" charset="0"/>
              </a:rPr>
              <a:t>Las competencias básicas están relacionadas con el pensamiento lógico matemático y </a:t>
            </a:r>
            <a:r>
              <a:rPr lang="es-ES" dirty="0" smtClean="0">
                <a:latin typeface="AvantGarde Bk BT" pitchFamily="34" charset="0"/>
              </a:rPr>
              <a:t>las habilidades </a:t>
            </a:r>
            <a:r>
              <a:rPr lang="es-ES" dirty="0">
                <a:latin typeface="AvantGarde Bk BT" pitchFamily="34" charset="0"/>
              </a:rPr>
              <a:t>comunicativas, que son la base para la apropiación y aplicación del </a:t>
            </a:r>
            <a:r>
              <a:rPr lang="es-ES" dirty="0" smtClean="0">
                <a:latin typeface="AvantGarde Bk BT" pitchFamily="34" charset="0"/>
              </a:rPr>
              <a:t>conocimiento científico </a:t>
            </a:r>
            <a:r>
              <a:rPr lang="es-ES" dirty="0">
                <a:latin typeface="AvantGarde Bk BT" pitchFamily="34" charset="0"/>
              </a:rPr>
              <a:t>provisto por las distintas disciplinas, tanto sociales como </a:t>
            </a:r>
            <a:r>
              <a:rPr lang="es-ES" dirty="0" smtClean="0">
                <a:latin typeface="AvantGarde Bk BT" pitchFamily="34" charset="0"/>
              </a:rPr>
              <a:t>naturales.</a:t>
            </a:r>
            <a:endParaRPr lang="es-ES" dirty="0">
              <a:latin typeface="AvantGarde Bk BT" pitchFamily="34" charset="0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6282212" y="3774525"/>
            <a:ext cx="40349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vantGarde Bk BT" pitchFamily="34" charset="0"/>
              </a:rPr>
              <a:t>En el contexto laboral, las competencias básicas permiten que un individuo </a:t>
            </a:r>
            <a:r>
              <a:rPr lang="es-ES" dirty="0" smtClean="0">
                <a:latin typeface="AvantGarde Bk BT" pitchFamily="34" charset="0"/>
              </a:rPr>
              <a:t>entienda instrucciones </a:t>
            </a:r>
            <a:r>
              <a:rPr lang="es-ES" dirty="0">
                <a:latin typeface="AvantGarde Bk BT" pitchFamily="34" charset="0"/>
              </a:rPr>
              <a:t>escritas y verbales, produzca textos con distintos propósitos, </a:t>
            </a:r>
            <a:r>
              <a:rPr lang="es-ES" dirty="0" smtClean="0">
                <a:latin typeface="AvantGarde Bk BT" pitchFamily="34" charset="0"/>
              </a:rPr>
              <a:t>interprete información </a:t>
            </a:r>
            <a:r>
              <a:rPr lang="es-ES" dirty="0">
                <a:latin typeface="AvantGarde Bk BT" pitchFamily="34" charset="0"/>
              </a:rPr>
              <a:t>registrada en cuadros y gráficos, analice problemas y sus </a:t>
            </a:r>
            <a:r>
              <a:rPr lang="es-ES" dirty="0" smtClean="0">
                <a:latin typeface="AvantGarde Bk BT" pitchFamily="34" charset="0"/>
              </a:rPr>
              <a:t>posibles soluciones, comprenda </a:t>
            </a:r>
            <a:r>
              <a:rPr lang="es-ES" dirty="0">
                <a:latin typeface="AvantGarde Bk BT" pitchFamily="34" charset="0"/>
              </a:rPr>
              <a:t>y comunique sentidos diversos con otras personas.</a:t>
            </a:r>
          </a:p>
        </p:txBody>
      </p:sp>
      <p:pic>
        <p:nvPicPr>
          <p:cNvPr id="5" name="Picture 2" descr="http://www.google.com.co/url?source=imgres&amp;ct=img&amp;q=http://1.bp.blogspot.com/_bXiAT6MOo8E/TJFq1UEsd9I/AAAAAAAAC2E/vZTU0VhzK2w/s1600/biologia1.jpg&amp;sa=X&amp;ei=FrOJULmBLoHq8wSbxoCoBg&amp;ved=0CAQQ8wc4AQ&amp;usg=AFQjCNFq6nsl2-G6hdXY-O_PpJ5HQPKo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16" y="4042042"/>
            <a:ext cx="1984514" cy="20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2.gstatic.com/images?q=tbn:ANd9GcQRSNJpAifVr3VN24PD371R9fz9yAvDBm2iNhBQANuxwMeXXlyv6xUufW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70" y="4928255"/>
            <a:ext cx="1708590" cy="170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google.com.co/url?source=imgres&amp;ct=img&amp;q=http://1.bp.blogspot.com/-d_IaePGaIHA/ThlDsXU2XKI/AAAAAAAACR8/VUScL2kIMYc/s1600/fisica.jpg&amp;sa=X&amp;ei=YbOJUKyiGZKC8QTNm4GQDQ&amp;ved=0CAQQ8wc4Ag&amp;usg=AFQjCNEbBfdEw9nsjgH6QwKiU3nnQfFVf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71" y="1463145"/>
            <a:ext cx="1546735" cy="21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oogle.com.co/url?source=imgres&amp;ct=img&amp;q=http://www.mathematicas.es/software.gif&amp;sa=X&amp;ei=sLOJUJaUE4qA9gSBg4DYAg&amp;ved=0CAQQ8wc4Ag&amp;usg=AFQjCNHS8kTdUS85Suo-AfnDJt8W2aPRI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02" y="1686293"/>
            <a:ext cx="2249489" cy="20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1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 Rectángulo"/>
          <p:cNvSpPr/>
          <p:nvPr/>
        </p:nvSpPr>
        <p:spPr>
          <a:xfrm>
            <a:off x="1630364" y="231620"/>
            <a:ext cx="910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COMPETENCIAS CIUDADANAS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6139543" y="1584671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vantGarde Bk BT" pitchFamily="34" charset="0"/>
              </a:rPr>
              <a:t>Las competencias ciudadanas son el conjunto de conocimientos, habilidades y actitudes </a:t>
            </a:r>
            <a:r>
              <a:rPr lang="es-ES" dirty="0" smtClean="0">
                <a:latin typeface="AvantGarde Bk BT" pitchFamily="34" charset="0"/>
              </a:rPr>
              <a:t>que permiten </a:t>
            </a:r>
            <a:r>
              <a:rPr lang="es-ES" dirty="0">
                <a:latin typeface="AvantGarde Bk BT" pitchFamily="34" charset="0"/>
              </a:rPr>
              <a:t>que una persona se desenvuelva adecuadamente en sociedad y contribuya </a:t>
            </a:r>
            <a:r>
              <a:rPr lang="es-ES" dirty="0" smtClean="0">
                <a:latin typeface="AvantGarde Bk BT" pitchFamily="34" charset="0"/>
              </a:rPr>
              <a:t>al bienestar </a:t>
            </a:r>
            <a:r>
              <a:rPr lang="es-ES" dirty="0">
                <a:latin typeface="AvantGarde Bk BT" pitchFamily="34" charset="0"/>
              </a:rPr>
              <a:t>común y al desarrollo de su localidad o región.</a:t>
            </a:r>
          </a:p>
        </p:txBody>
      </p:sp>
      <p:sp>
        <p:nvSpPr>
          <p:cNvPr id="4" name="9 Rectángulo"/>
          <p:cNvSpPr/>
          <p:nvPr/>
        </p:nvSpPr>
        <p:spPr>
          <a:xfrm>
            <a:off x="1758348" y="3778010"/>
            <a:ext cx="510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vantGarde Bk BT" pitchFamily="34" charset="0"/>
              </a:rPr>
              <a:t>Están </a:t>
            </a:r>
            <a:r>
              <a:rPr lang="es-ES" dirty="0" smtClean="0">
                <a:latin typeface="AvantGarde Bk BT" pitchFamily="34" charset="0"/>
              </a:rPr>
              <a:t>referidas </a:t>
            </a:r>
            <a:r>
              <a:rPr lang="es-ES" dirty="0">
                <a:latin typeface="AvantGarde Bk BT" pitchFamily="34" charset="0"/>
              </a:rPr>
              <a:t>a la capacidad de ejercer la ciudadanía y de actuar con base en </a:t>
            </a:r>
            <a:r>
              <a:rPr lang="es-ES" dirty="0" smtClean="0">
                <a:latin typeface="AvantGarde Bk BT" pitchFamily="34" charset="0"/>
              </a:rPr>
              <a:t>los principios concertados </a:t>
            </a:r>
            <a:r>
              <a:rPr lang="es-ES" dirty="0">
                <a:latin typeface="AvantGarde Bk BT" pitchFamily="34" charset="0"/>
              </a:rPr>
              <a:t>por una sociedad y validados universalmente. Además de relacionarse con </a:t>
            </a:r>
            <a:r>
              <a:rPr lang="es-ES" dirty="0" smtClean="0">
                <a:latin typeface="AvantGarde Bk BT" pitchFamily="34" charset="0"/>
              </a:rPr>
              <a:t>la actuación </a:t>
            </a:r>
            <a:r>
              <a:rPr lang="es-ES" dirty="0">
                <a:latin typeface="AvantGarde Bk BT" pitchFamily="34" charset="0"/>
              </a:rPr>
              <a:t>de un individuo, las competencias ciudadanas implican la capacidad para </a:t>
            </a:r>
            <a:r>
              <a:rPr lang="es-ES" dirty="0" smtClean="0">
                <a:latin typeface="AvantGarde Bk BT" pitchFamily="34" charset="0"/>
              </a:rPr>
              <a:t>efectuar juicios </a:t>
            </a:r>
            <a:r>
              <a:rPr lang="es-ES" dirty="0">
                <a:latin typeface="AvantGarde Bk BT" pitchFamily="34" charset="0"/>
              </a:rPr>
              <a:t>morales, conocer el funcionamiento del Estado y comportarse e interactuar con otros </a:t>
            </a:r>
            <a:r>
              <a:rPr lang="es-ES" dirty="0" smtClean="0">
                <a:latin typeface="AvantGarde Bk BT" pitchFamily="34" charset="0"/>
              </a:rPr>
              <a:t>y consigo </a:t>
            </a:r>
            <a:r>
              <a:rPr lang="es-ES" dirty="0">
                <a:latin typeface="AvantGarde Bk BT" pitchFamily="34" charset="0"/>
              </a:rPr>
              <a:t>mismo.</a:t>
            </a:r>
          </a:p>
        </p:txBody>
      </p:sp>
      <p:pic>
        <p:nvPicPr>
          <p:cNvPr id="5" name="Picture 2" descr="http://www.google.com.co/url?source=imgres&amp;ct=img&amp;q=http://tecnodecimo2.wikispaces.com/file/view/c3.jpg/154000849/c3.jpg&amp;sa=X&amp;ei=NLWJUNbtEZGE9gTE34DQBg&amp;ved=0CAQQ8wc4CA&amp;usg=AFQjCNFIlkywDfcWXH85w1c97i4ujlia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99" y="3674633"/>
            <a:ext cx="3174672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ncolombia.com/educacion/Competenciasciudadanas/no%20se%20trata%20de%20estandariz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87" y="1527764"/>
            <a:ext cx="377782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9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 Rectángulo"/>
          <p:cNvSpPr/>
          <p:nvPr/>
        </p:nvSpPr>
        <p:spPr>
          <a:xfrm>
            <a:off x="1692713" y="386115"/>
            <a:ext cx="8550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COMPETENCIAS LABORALES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1891071" y="1838464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vantGarde Bk BT" pitchFamily="34" charset="0"/>
              </a:rPr>
              <a:t>Las competencias laborales son el conjunto de conocimientos, habilidades y actitudes </a:t>
            </a:r>
            <a:r>
              <a:rPr lang="es-ES" dirty="0" smtClean="0">
                <a:latin typeface="AvantGarde Bk BT" pitchFamily="34" charset="0"/>
              </a:rPr>
              <a:t>que aplicadas </a:t>
            </a:r>
            <a:r>
              <a:rPr lang="es-ES" dirty="0">
                <a:latin typeface="AvantGarde Bk BT" pitchFamily="34" charset="0"/>
              </a:rPr>
              <a:t>o demostradas en situaciones del ámbito productivo, tanto en un empleo como </a:t>
            </a:r>
            <a:r>
              <a:rPr lang="es-ES" dirty="0" smtClean="0">
                <a:latin typeface="AvantGarde Bk BT" pitchFamily="34" charset="0"/>
              </a:rPr>
              <a:t>en una </a:t>
            </a:r>
            <a:r>
              <a:rPr lang="es-ES" dirty="0">
                <a:latin typeface="AvantGarde Bk BT" pitchFamily="34" charset="0"/>
              </a:rPr>
              <a:t>unidad para la generación de ingreso por cuenta propia, se traducen en resultados </a:t>
            </a:r>
            <a:r>
              <a:rPr lang="es-ES" dirty="0" smtClean="0">
                <a:latin typeface="AvantGarde Bk BT" pitchFamily="34" charset="0"/>
              </a:rPr>
              <a:t>efectivos que </a:t>
            </a:r>
            <a:r>
              <a:rPr lang="es-ES" dirty="0">
                <a:latin typeface="AvantGarde Bk BT" pitchFamily="34" charset="0"/>
              </a:rPr>
              <a:t>contribuyen al logro de los objetivos de la organización o negocio. En otras palabras, </a:t>
            </a:r>
            <a:r>
              <a:rPr lang="es-ES" dirty="0" smtClean="0">
                <a:latin typeface="AvantGarde Bk BT" pitchFamily="34" charset="0"/>
              </a:rPr>
              <a:t>la competencia </a:t>
            </a:r>
            <a:r>
              <a:rPr lang="es-ES" dirty="0">
                <a:latin typeface="AvantGarde Bk BT" pitchFamily="34" charset="0"/>
              </a:rPr>
              <a:t>laboral es la capacidad que una persona posee para desempeñar una </a:t>
            </a:r>
            <a:r>
              <a:rPr lang="es-ES" dirty="0" smtClean="0">
                <a:latin typeface="AvantGarde Bk BT" pitchFamily="34" charset="0"/>
              </a:rPr>
              <a:t>función productiva </a:t>
            </a:r>
            <a:r>
              <a:rPr lang="es-ES" dirty="0">
                <a:latin typeface="AvantGarde Bk BT" pitchFamily="34" charset="0"/>
              </a:rPr>
              <a:t>en escenarios laborales usando diferentes recursos bajo ciertas condiciones, </a:t>
            </a:r>
            <a:r>
              <a:rPr lang="es-ES" dirty="0" smtClean="0">
                <a:latin typeface="AvantGarde Bk BT" pitchFamily="34" charset="0"/>
              </a:rPr>
              <a:t>que aseguran </a:t>
            </a:r>
            <a:r>
              <a:rPr lang="es-ES" dirty="0">
                <a:latin typeface="AvantGarde Bk BT" pitchFamily="34" charset="0"/>
              </a:rPr>
              <a:t>la calidad en el logro de los resultados.</a:t>
            </a:r>
          </a:p>
        </p:txBody>
      </p:sp>
      <p:pic>
        <p:nvPicPr>
          <p:cNvPr id="4" name="Picture 4" descr="http://www.encolombia.com/educacion/competenciaslaborales/Clasesdecompetenciaslaboralesgeneral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75" y="1826275"/>
            <a:ext cx="3960440" cy="50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1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 Rectángulo"/>
          <p:cNvSpPr/>
          <p:nvPr/>
        </p:nvSpPr>
        <p:spPr>
          <a:xfrm>
            <a:off x="2382136" y="303064"/>
            <a:ext cx="762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COMPETENCIAS BÁSICAS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3067420" y="1585848"/>
            <a:ext cx="62552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Biología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Ambiental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Matemáticas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Física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Química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44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 Rectángulo"/>
          <p:cNvSpPr/>
          <p:nvPr/>
        </p:nvSpPr>
        <p:spPr>
          <a:xfrm>
            <a:off x="1769701" y="188640"/>
            <a:ext cx="910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COMPETENCIAS CIUDADANAS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6 Rectángulo"/>
          <p:cNvSpPr/>
          <p:nvPr/>
        </p:nvSpPr>
        <p:spPr>
          <a:xfrm>
            <a:off x="2145713" y="1478389"/>
            <a:ext cx="8244436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Ciencias Sociales</a:t>
            </a:r>
          </a:p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Ética</a:t>
            </a:r>
          </a:p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Filosofía</a:t>
            </a:r>
          </a:p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Ciencias Económicas y Políticas</a:t>
            </a:r>
          </a:p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Lengua Castellana</a:t>
            </a:r>
          </a:p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Inglés</a:t>
            </a:r>
          </a:p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Física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89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703277"/>
            <a:ext cx="4383314" cy="55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 Rectángulo"/>
          <p:cNvSpPr/>
          <p:nvPr/>
        </p:nvSpPr>
        <p:spPr>
          <a:xfrm>
            <a:off x="2084598" y="188076"/>
            <a:ext cx="8550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COMPETENCIAS LABORALES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2183503" y="1341359"/>
            <a:ext cx="83529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Formación Empresarial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Finanzas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Informática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Diseño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Desarrollo de productos y/o servicios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55857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65</TotalTime>
  <Words>761</Words>
  <Application>Microsoft Office PowerPoint</Application>
  <PresentationFormat>Panorámica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AvantGarde Bk BT</vt:lpstr>
      <vt:lpstr>Berlin Sans FB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6</cp:revision>
  <dcterms:created xsi:type="dcterms:W3CDTF">2014-06-17T13:45:55Z</dcterms:created>
  <dcterms:modified xsi:type="dcterms:W3CDTF">2014-06-17T14:51:30Z</dcterms:modified>
</cp:coreProperties>
</file>